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4" r:id="rId3"/>
  </p:sldMasterIdLst>
  <p:notesMasterIdLst>
    <p:notesMasterId r:id="rId19"/>
  </p:notesMasterIdLst>
  <p:sldIdLst>
    <p:sldId id="267" r:id="rId4"/>
    <p:sldId id="257" r:id="rId5"/>
    <p:sldId id="261" r:id="rId6"/>
    <p:sldId id="258" r:id="rId7"/>
    <p:sldId id="260" r:id="rId8"/>
    <p:sldId id="269" r:id="rId9"/>
    <p:sldId id="271" r:id="rId10"/>
    <p:sldId id="259" r:id="rId11"/>
    <p:sldId id="276" r:id="rId12"/>
    <p:sldId id="273" r:id="rId13"/>
    <p:sldId id="275" r:id="rId14"/>
    <p:sldId id="274" r:id="rId15"/>
    <p:sldId id="268" r:id="rId16"/>
    <p:sldId id="270" r:id="rId17"/>
    <p:sldId id="266" r:id="rId18"/>
  </p:sldIdLst>
  <p:sldSz cx="9144000" cy="6858000" type="screen4x3"/>
  <p:notesSz cx="6858000" cy="9144000"/>
  <p:embeddedFontLst>
    <p:embeddedFont>
      <p:font typeface="나눔바른고딕" pitchFamily="50" charset="-127"/>
      <p:regular r:id="rId20"/>
      <p:bold r:id="rId21"/>
    </p:embeddedFont>
    <p:embeddedFont>
      <p:font typeface="나눔고딕 ExtraBold" pitchFamily="50" charset="-127"/>
      <p:bold r:id="rId22"/>
    </p:embeddedFont>
    <p:embeddedFont>
      <p:font typeface="나눔바른고딕 UltraLight" pitchFamily="50" charset="-127"/>
      <p:regular r:id="rId23"/>
    </p:embeddedFont>
    <p:embeddedFont>
      <p:font typeface="나눔바른고딕 Light" pitchFamily="50" charset="-127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맑은 고딕" pitchFamily="50" charset="-127"/>
      <p:regular r:id="rId29"/>
      <p:bold r:id="rId30"/>
    </p:embeddedFont>
    <p:embeddedFont>
      <p:font typeface="Calibri Light" pitchFamily="34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  <p15:guide id="3" orient="horz" pos="3067" userDrawn="1">
          <p15:clr>
            <a:srgbClr val="A4A3A4"/>
          </p15:clr>
        </p15:guide>
        <p15:guide id="4" pos="612" userDrawn="1">
          <p15:clr>
            <a:srgbClr val="A4A3A4"/>
          </p15:clr>
        </p15:guide>
        <p15:guide id="5" pos="51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3A2C"/>
    <a:srgbClr val="15A085"/>
    <a:srgbClr val="9BBB59"/>
    <a:srgbClr val="F9F9F9"/>
    <a:srgbClr val="F39C11"/>
    <a:srgbClr val="F39C12"/>
    <a:srgbClr val="DA8C0C"/>
    <a:srgbClr val="C0392B"/>
    <a:srgbClr val="2980B9"/>
    <a:srgbClr val="16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51801" autoAdjust="0"/>
  </p:normalViewPr>
  <p:slideViewPr>
    <p:cSldViewPr snapToGrid="0" showGuides="1">
      <p:cViewPr>
        <p:scale>
          <a:sx n="66" d="100"/>
          <a:sy n="66" d="100"/>
        </p:scale>
        <p:origin x="660" y="-72"/>
      </p:cViewPr>
      <p:guideLst>
        <p:guide orient="horz" pos="1253"/>
        <p:guide orient="horz" pos="2183"/>
        <p:guide orient="horz" pos="3067"/>
        <p:guide pos="612"/>
        <p:guide pos="51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Lines of Code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1854417904804188"/>
                  <c:y val="-0.13933036334265514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2672211-A9EF-4899-A284-BCE83888498E}" type="CATEGORYNAME">
                      <a:rPr lang="en-US"/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[범주 이름]</a:t>
                    </a:fld>
                    <a:r>
                      <a:rPr lang="en-US"/>
                      <a:t>
</a:t>
                    </a:r>
                    <a:fld id="{DE4961C9-3854-4B40-B822-793CABB49533}" type="VALUE">
                      <a:rPr lang="en-US"/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en-US"/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1.9398138389679579E-2"/>
                  <c:y val="2.7186412359542445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05AE0E0-4FA4-4DE1-98C3-65A31FCD428B}" type="CATEGORYNAME">
                      <a:rPr lang="en-US"/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[범주 이름]</a:t>
                    </a:fld>
                    <a:r>
                      <a:rPr lang="en-US"/>
                      <a:t>
</a:t>
                    </a:r>
                    <a:fld id="{D9F306AB-9DFA-40A2-9AA3-A2E2EA127709}" type="VALUE">
                      <a:rPr lang="en-US"/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en-US"/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Android</c:v>
                </c:pt>
                <c:pt idx="1">
                  <c:v>Arduino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3565</c:v>
                </c:pt>
                <c:pt idx="1">
                  <c:v>340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Android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김하영</c:v>
                </c:pt>
                <c:pt idx="1">
                  <c:v>이효주</c:v>
                </c:pt>
                <c:pt idx="2">
                  <c:v>조은재</c:v>
                </c:pt>
                <c:pt idx="3">
                  <c:v>공동작업+기본코드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416</c:v>
                </c:pt>
                <c:pt idx="1">
                  <c:v>443</c:v>
                </c:pt>
                <c:pt idx="2">
                  <c:v>477</c:v>
                </c:pt>
                <c:pt idx="3">
                  <c:v>2229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4C021-F088-4774-86EA-02199B090E5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AAF32-1C87-4101-878F-B26E3FBBB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우리아이를부탁해를</a:t>
            </a:r>
            <a:r>
              <a:rPr lang="ko-KR" altLang="en-US" dirty="0" smtClean="0"/>
              <a:t> 개발한 우아한 매니저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저는 발표자 김자영입니다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9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저희가 구현한 기술 및 이론들입니다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수식은 초음파 센서를 통해 구하는 거리 계산식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음속이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340m/s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이기 때문에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거리를 초음파가 진행하는 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소요됩니다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초음파가 물체에 반사되어 되돌아오기 때문에 왕복시간으로 계산하여 길이 계산 식은 다음과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저희가 사용한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로드셀은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정전용량형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로드셀로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힘을 받은 탄성체의 변형을 정전용량으로 검출하는 힘 측정기를 이용하는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탄성체의 중심 간격 부분에 전극을 달아 압력에 따른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변형량을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측정합니다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탄성체의 가로방향에 발생하는 변형의 평균값이 무게로 구해집니다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컨버터블 모듈을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로드셀과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함께 사용했는데 그 이유입니다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사람의 몸무게를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60kg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가정할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로드셀에서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측정되는 전압은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아주 작은 단위로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단위를 측정하기에는 적합하지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로드셀과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변화값이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작은 센서들은 전압을 증폭해야 하는데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우아해에서는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전압증폭을 위해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컨버터블 모듈을 사용했습니다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2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왼쪽의 자료는 </a:t>
            </a:r>
            <a:r>
              <a:rPr lang="en-US" altLang="ko-KR" dirty="0" smtClean="0"/>
              <a:t>2007</a:t>
            </a:r>
            <a:r>
              <a:rPr lang="ko-KR" altLang="en-US" dirty="0" smtClean="0"/>
              <a:t>년 소아 및 청소년 표준 성장도표 자료입니다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</a:t>
            </a:r>
            <a:r>
              <a:rPr lang="ko-KR" altLang="en-US" baseline="0" dirty="0" smtClean="0"/>
              <a:t>를 참고하여 개월 수에 따른 성장 등수와 </a:t>
            </a:r>
            <a:r>
              <a:rPr lang="ko-KR" altLang="en-US" baseline="0" dirty="0" err="1" smtClean="0"/>
              <a:t>체질량</a:t>
            </a:r>
            <a:r>
              <a:rPr lang="ko-KR" altLang="en-US" baseline="0" dirty="0" smtClean="0"/>
              <a:t> 지수 및 </a:t>
            </a:r>
            <a:r>
              <a:rPr lang="ko-KR" altLang="en-US" baseline="0" dirty="0" err="1" smtClean="0"/>
              <a:t>비만도를</a:t>
            </a:r>
            <a:r>
              <a:rPr lang="ko-KR" altLang="en-US" baseline="0" dirty="0" smtClean="0"/>
              <a:t> 입력하였습니다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성장 등수에서 참고한 백분위 수는 같은 성별과 같은 나이인 어린이 </a:t>
            </a:r>
            <a:r>
              <a:rPr lang="en-US" altLang="ko-KR" baseline="0" dirty="0" smtClean="0"/>
              <a:t>100</a:t>
            </a:r>
            <a:r>
              <a:rPr lang="ko-KR" altLang="en-US" baseline="0" dirty="0" smtClean="0"/>
              <a:t>명 중에서 작은 순서를 나타냅니다</a:t>
            </a:r>
            <a:r>
              <a:rPr lang="en-US" altLang="ko-KR" baseline="0" dirty="0" smtClean="0"/>
              <a:t>. 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엄마와 아빠 키를 기반으로 하여 아이의 미래 키를 예측하는 수식은 이와 같으며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이를 참고하여 </a:t>
            </a:r>
            <a:r>
              <a:rPr lang="ko-KR" altLang="en-US" dirty="0" err="1" smtClean="0"/>
              <a:t>코딩하였습니다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사용자에게 제공되는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왼쪽부터 </a:t>
            </a:r>
            <a:r>
              <a:rPr lang="ko-KR" altLang="en-US" dirty="0" err="1" smtClean="0"/>
              <a:t>메뉴창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측정창</a:t>
            </a:r>
            <a:r>
              <a:rPr lang="ko-KR" altLang="en-US" dirty="0" smtClean="0"/>
              <a:t> 및 최근 </a:t>
            </a:r>
            <a:r>
              <a:rPr lang="ko-KR" altLang="en-US" dirty="0" err="1" smtClean="0"/>
              <a:t>기록창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아이의 </a:t>
            </a:r>
            <a:r>
              <a:rPr lang="ko-KR" altLang="en-US" dirty="0" err="1" smtClean="0"/>
              <a:t>성장등수창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아이의 예상키 창입니다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dirty="0" smtClean="0"/>
              <a:t>시연영상을 </a:t>
            </a:r>
            <a:r>
              <a:rPr lang="ko-KR" altLang="en-US" dirty="0" smtClean="0"/>
              <a:t>보여드리겠습니다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맨처음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설치하면 나타나는 화면입니다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사용자는 등록하기를 눌러 아이의 정보를 입력합니다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등록은 한번만 하면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실행시마다</a:t>
            </a:r>
            <a:r>
              <a:rPr lang="ko-KR" altLang="en-US" dirty="0" smtClean="0"/>
              <a:t> 저장되어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다음과 같은 화면이 나타나는데 여기서 측정하기를 누릅니다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연결을 누르면 측정기와 </a:t>
            </a:r>
            <a:r>
              <a:rPr lang="en-US" altLang="ko-KR" dirty="0" smtClean="0"/>
              <a:t>pairing</a:t>
            </a:r>
            <a:r>
              <a:rPr lang="ko-KR" altLang="en-US" dirty="0" smtClean="0"/>
              <a:t>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페어링</a:t>
            </a:r>
            <a:r>
              <a:rPr lang="ko-KR" altLang="en-US" dirty="0" smtClean="0"/>
              <a:t> 된 상태에서 측정하기를 누르면 약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초정도의</a:t>
            </a:r>
            <a:r>
              <a:rPr lang="ko-KR" altLang="en-US" dirty="0" smtClean="0"/>
              <a:t> 소요시간으로 아이의 키와 </a:t>
            </a:r>
            <a:r>
              <a:rPr lang="ko-KR" altLang="en-US" dirty="0" err="1" smtClean="0"/>
              <a:t>무게값을</a:t>
            </a:r>
            <a:r>
              <a:rPr lang="ko-KR" altLang="en-US" dirty="0" smtClean="0"/>
              <a:t> 받아옵니다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여기서의 소요시간은 </a:t>
            </a: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초동안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번의 측정이 이루어지는데 그 값의 평균값을 보내기에 생기는 시간입니다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값을 받아오면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키와 몸무게 그리고 </a:t>
            </a:r>
            <a:r>
              <a:rPr lang="en-US" altLang="ko-KR" dirty="0" smtClean="0"/>
              <a:t>BMI</a:t>
            </a:r>
            <a:r>
              <a:rPr lang="ko-KR" altLang="en-US" dirty="0" smtClean="0"/>
              <a:t>값과 현재 아이가 </a:t>
            </a:r>
            <a:r>
              <a:rPr lang="ko-KR" altLang="en-US" dirty="0" err="1" smtClean="0"/>
              <a:t>저체중인지</a:t>
            </a:r>
            <a:r>
              <a:rPr lang="ko-KR" altLang="en-US" dirty="0" smtClean="0"/>
              <a:t> 정상인지 </a:t>
            </a:r>
            <a:r>
              <a:rPr lang="ko-KR" altLang="en-US" dirty="0" err="1" smtClean="0"/>
              <a:t>과체중인지를</a:t>
            </a:r>
            <a:r>
              <a:rPr lang="ko-KR" altLang="en-US" dirty="0" smtClean="0"/>
              <a:t> 나타내 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뒤로 돌아가 성장정보를 누르면</a:t>
            </a:r>
            <a:endParaRPr lang="en-US" altLang="ko-KR" dirty="0" smtClean="0"/>
          </a:p>
          <a:p>
            <a:r>
              <a:rPr lang="ko-KR" altLang="en-US" dirty="0" smtClean="0"/>
              <a:t>우리아이 </a:t>
            </a:r>
            <a:r>
              <a:rPr lang="ko-KR" altLang="en-US" dirty="0" err="1" smtClean="0"/>
              <a:t>최근기록은</a:t>
            </a:r>
            <a:r>
              <a:rPr lang="ko-KR" altLang="en-US" dirty="0" smtClean="0"/>
              <a:t> 가장 최근에 측정했던 값이 저장되어 있고요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 아이 성장은 </a:t>
            </a:r>
            <a:r>
              <a:rPr lang="ko-KR" altLang="en-US" dirty="0" err="1" smtClean="0"/>
              <a:t>몇등은</a:t>
            </a:r>
            <a:r>
              <a:rPr lang="ko-KR" altLang="en-US" dirty="0" smtClean="0"/>
              <a:t> 소아 청소년 표준 성장도표를 참고하여 아이의 등수를 나타내 주고요</a:t>
            </a:r>
            <a:endParaRPr lang="en-US" altLang="ko-KR" dirty="0" smtClean="0"/>
          </a:p>
          <a:p>
            <a:r>
              <a:rPr lang="ko-KR" altLang="en-US" dirty="0" smtClean="0"/>
              <a:t>키가 클 수록 뒤에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무게가 많이 나갈수록 뒤의 등수를 나타냅니다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우리아이 성장 예상키는 아빠와 엄마의 키를 입력하여 아이의 </a:t>
            </a:r>
            <a:r>
              <a:rPr lang="ko-KR" altLang="en-US" dirty="0" err="1" smtClean="0"/>
              <a:t>예상키를</a:t>
            </a:r>
            <a:r>
              <a:rPr lang="ko-KR" altLang="en-US" dirty="0" smtClean="0"/>
              <a:t> 계산해줍니다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2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우리 아이를 부탁해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최종발표를 맡은 김자영이었습니다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967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목차대로 발표를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2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많은 부모님들이 아이의 성장상태를 건강상태 만큼이나 신경 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관심을 가지고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 큰 어른들도 보면 이제는 신장의 변화가 크지 않음에도 몇 번씩 재고 확인을 하는데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자신의 아이의 키와 몸무게는 얼마나 궁금할지 예상 가능할 거에요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그렇다고 매번 의료기관에 데려가서 측정하는 것은 시간적으로나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경제적으로나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병원을 싫어하는 애들과의 씨름으로 인한 정신적 피로 면으로나</a:t>
            </a:r>
            <a:endParaRPr lang="en-US" altLang="ko-KR" dirty="0" smtClean="0"/>
          </a:p>
          <a:p>
            <a:r>
              <a:rPr lang="ko-KR" altLang="en-US" dirty="0" smtClean="0"/>
              <a:t>부모님들에게는 적지 않은 부담일 수 밖에 없습니다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대신 신체측정기를 집에 구입해두는 것도 하나의 방법이지만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일반 가정집에 들여놓는 것은 비용도 적지 않고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기계의 자리 차지도 꽤 큰 부담입니다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 요새는 벽에 스티커를 붙여서 키를 재기도 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정확성이 떨어지는 단점이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이와 같은 현재의 문제점과 불편함을 보완하고자 저희는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우리 아이를 부탁해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를 생각했습니다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우아해는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아동의 키와 체중을 손쉽게 측정하고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계측된 정보를 바탕으로 소아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청소년의 성장 관리를 돕는 시스템을 개발하고자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 smtClean="0"/>
          </a:p>
          <a:p>
            <a:r>
              <a:rPr lang="ko-KR" altLang="en-US" baseline="0" dirty="0" smtClean="0"/>
              <a:t>편리성 극대화를 위한 소형화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측정값의 데이터화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실시간 정보제공을 하는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기존의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신체측정기에 비해 저희의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측정기구는 초음파 센서를 이용해 키를 측정하기 때문에 가정용 체중계 크기로 소형화되었습니다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블루투스로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기계와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사이의 통신이 이루어지기에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별도의 물리적 연결이나 설치가 필요 없습니다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기기로 측정된 값은 데이터화 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값을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폰으로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보여주는 것 뿐만 아니라 데이터를 분석해 아이 성장에 도움이 되는 정보를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측정과 동시에 실시간으로 제공됩니다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89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장비와 환경은 다음과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하드웨어로는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안드로이드폰과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아두이노보드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컨버터블모듈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블루투스모듈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초음파 이렇게 사용이 되었고요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개발은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안드로이드스튜디오에서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스케치에서 이루어졌습니다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저희의 모든 개발 코드들은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깃허브를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공유했고요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언어로는 자바와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00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우아해의</a:t>
            </a:r>
            <a:r>
              <a:rPr lang="ko-KR" altLang="en-US" dirty="0" smtClean="0"/>
              <a:t> 작동은 간단히 다음 그림과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사용자는 사용자등록을 하고 측정을 요구하면</a:t>
            </a:r>
            <a:endParaRPr lang="en-US" altLang="ko-KR" dirty="0" smtClean="0"/>
          </a:p>
          <a:p>
            <a:r>
              <a:rPr lang="ko-KR" altLang="en-US" dirty="0" err="1" smtClean="0"/>
              <a:t>안드로이드와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아두이노</a:t>
            </a:r>
            <a:r>
              <a:rPr lang="ko-KR" altLang="en-US" baseline="0" dirty="0" smtClean="0"/>
              <a:t> 간의 </a:t>
            </a:r>
            <a:r>
              <a:rPr lang="ko-KR" altLang="en-US" baseline="0" dirty="0" err="1" smtClean="0"/>
              <a:t>블루투스</a:t>
            </a:r>
            <a:r>
              <a:rPr lang="ko-KR" altLang="en-US" baseline="0" dirty="0" smtClean="0"/>
              <a:t> 연결이 이루어집니다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블루투스</a:t>
            </a:r>
            <a:r>
              <a:rPr lang="ko-KR" altLang="en-US" baseline="0" dirty="0" smtClean="0"/>
              <a:t> 통신을 통해 </a:t>
            </a:r>
            <a:r>
              <a:rPr lang="ko-KR" altLang="en-US" baseline="0" dirty="0" err="1" smtClean="0"/>
              <a:t>아두이노기기로부터</a:t>
            </a:r>
            <a:r>
              <a:rPr lang="ko-KR" altLang="en-US" baseline="0" dirty="0" smtClean="0"/>
              <a:t> 키와 체중 값을 받아옵니다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어플리케이션에서는 받아온 데이터를 분석하여 사용자에게 현재 성장정보를 제공합니다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2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안드로이드는</a:t>
            </a:r>
            <a:r>
              <a:rPr lang="ko-KR" altLang="en-US" dirty="0" smtClean="0"/>
              <a:t> 김하영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이효주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조은재 친구들이 담당하였고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아두이노는</a:t>
            </a:r>
            <a:r>
              <a:rPr lang="ko-KR" altLang="en-US" baseline="0" dirty="0" smtClean="0"/>
              <a:t> 제가 담당하였습니다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8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안드로이드에</a:t>
            </a:r>
            <a:r>
              <a:rPr lang="ko-KR" altLang="en-US" dirty="0" smtClean="0"/>
              <a:t> 구현한 자바 소스의 클래스 다이어그램입니다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//</a:t>
            </a:r>
            <a:r>
              <a:rPr lang="ko-KR" altLang="en-US" dirty="0" smtClean="0"/>
              <a:t>저희는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대신 </a:t>
            </a:r>
            <a:r>
              <a:rPr lang="ko-KR" altLang="en-US" dirty="0" err="1" smtClean="0"/>
              <a:t>프래그먼트를</a:t>
            </a:r>
            <a:r>
              <a:rPr lang="ko-KR" altLang="en-US" dirty="0" smtClean="0"/>
              <a:t> 이용하여 화면마다 새로운 </a:t>
            </a:r>
            <a:r>
              <a:rPr lang="ko-KR" altLang="en-US" dirty="0" err="1" smtClean="0"/>
              <a:t>액티비티를</a:t>
            </a:r>
            <a:r>
              <a:rPr lang="ko-KR" altLang="en-US" dirty="0" smtClean="0"/>
              <a:t> 생성할 필요 없이 화면간 전환이 좀 더 빠르고 단순하도록 만들었습니다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총 </a:t>
            </a:r>
            <a:r>
              <a:rPr lang="en-US" altLang="ko-KR" dirty="0" smtClean="0"/>
              <a:t>11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 클래스를 </a:t>
            </a:r>
            <a:r>
              <a:rPr lang="ko-KR" altLang="en-US" dirty="0" err="1" smtClean="0"/>
              <a:t>정의하였구요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우선 첫 메인 화면을</a:t>
            </a:r>
            <a:r>
              <a:rPr lang="ko-KR" altLang="en-US" baseline="0" dirty="0" smtClean="0"/>
              <a:t> 위한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 Fragment</a:t>
            </a:r>
            <a:r>
              <a:rPr lang="ko-KR" altLang="en-US" dirty="0" smtClean="0"/>
              <a:t>가 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메인 화면에서 사용자 등록을 위한 </a:t>
            </a:r>
            <a:r>
              <a:rPr lang="en-US" altLang="ko-KR" baseline="0" dirty="0" smtClean="0"/>
              <a:t>Register Fragment</a:t>
            </a:r>
            <a:r>
              <a:rPr lang="ko-KR" altLang="en-US" baseline="0" dirty="0" smtClean="0"/>
              <a:t>와 </a:t>
            </a:r>
            <a:r>
              <a:rPr lang="en-US" altLang="ko-KR" dirty="0" smtClean="0"/>
              <a:t>Menu Fragment</a:t>
            </a:r>
            <a:r>
              <a:rPr lang="ko-KR" altLang="en-US" dirty="0" smtClean="0"/>
              <a:t>로 나누어지고</a:t>
            </a:r>
            <a:endParaRPr lang="en-US" altLang="ko-KR" dirty="0" smtClean="0"/>
          </a:p>
          <a:p>
            <a:r>
              <a:rPr lang="ko-KR" altLang="en-US" baseline="0" dirty="0" smtClean="0"/>
              <a:t>메뉴 화면에서 측정하기 창과 성장정보 창으로 나누어집니다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측정하기 </a:t>
            </a:r>
            <a:r>
              <a:rPr lang="en-US" altLang="ko-KR" baseline="0" dirty="0" smtClean="0"/>
              <a:t>Measure Fragment</a:t>
            </a:r>
            <a:r>
              <a:rPr lang="ko-KR" altLang="en-US" baseline="0" dirty="0" smtClean="0"/>
              <a:t>에서는 </a:t>
            </a:r>
            <a:r>
              <a:rPr lang="ko-KR" altLang="en-US" baseline="0" dirty="0" err="1" smtClean="0"/>
              <a:t>블루투스</a:t>
            </a:r>
            <a:r>
              <a:rPr lang="ko-KR" altLang="en-US" baseline="0" dirty="0" smtClean="0"/>
              <a:t> 통신을 위한 </a:t>
            </a:r>
            <a:r>
              <a:rPr lang="en-US" altLang="ko-KR" baseline="0" dirty="0" smtClean="0"/>
              <a:t>Bluetooth Fragment, </a:t>
            </a:r>
            <a:r>
              <a:rPr lang="ko-KR" altLang="en-US" baseline="0" dirty="0" err="1" smtClean="0"/>
              <a:t>아두이노에서</a:t>
            </a:r>
            <a:r>
              <a:rPr lang="ko-KR" altLang="en-US" baseline="0" dirty="0" smtClean="0"/>
              <a:t> 측정된 값을 받아오는 </a:t>
            </a:r>
            <a:r>
              <a:rPr lang="en-US" altLang="ko-KR" baseline="0" dirty="0" smtClean="0"/>
              <a:t>Value Fragment</a:t>
            </a:r>
            <a:r>
              <a:rPr lang="ko-KR" altLang="en-US" baseline="0" dirty="0" smtClean="0"/>
              <a:t>가 있으며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성장정보 </a:t>
            </a:r>
            <a:r>
              <a:rPr lang="en-US" altLang="ko-KR" baseline="0" dirty="0" smtClean="0"/>
              <a:t>Growth Information Fragment</a:t>
            </a:r>
            <a:r>
              <a:rPr lang="ko-KR" altLang="en-US" baseline="0" dirty="0" smtClean="0"/>
              <a:t>에서는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아이의 최근 키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무게 측정값을 보여주는 </a:t>
            </a:r>
            <a:r>
              <a:rPr lang="en-US" altLang="ko-KR" baseline="0" dirty="0" smtClean="0"/>
              <a:t>Graph Fragment,</a:t>
            </a:r>
          </a:p>
          <a:p>
            <a:r>
              <a:rPr lang="ko-KR" altLang="en-US" baseline="0" dirty="0" smtClean="0"/>
              <a:t>아이의 성장 정도를 등수로 나타내주는 </a:t>
            </a:r>
            <a:r>
              <a:rPr lang="en-US" altLang="ko-KR" baseline="0" dirty="0" smtClean="0"/>
              <a:t>Develop Fragment, </a:t>
            </a:r>
          </a:p>
          <a:p>
            <a:r>
              <a:rPr lang="ko-KR" altLang="en-US" baseline="0" dirty="0" smtClean="0"/>
              <a:t>그리고 엄마와 아빠 키를 기반으로 예측한 아이의 미래 키를 보여주는 </a:t>
            </a:r>
            <a:r>
              <a:rPr lang="en-US" altLang="ko-KR" baseline="0" dirty="0" smtClean="0"/>
              <a:t>Expect Fragment</a:t>
            </a:r>
            <a:r>
              <a:rPr lang="ko-KR" altLang="en-US" baseline="0" dirty="0" smtClean="0"/>
              <a:t>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나누어집니다</a:t>
            </a:r>
            <a:r>
              <a:rPr lang="en-US" altLang="ko-KR" baseline="0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0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</a:t>
            </a:r>
            <a:r>
              <a:rPr lang="ko-KR" altLang="en-US" baseline="0" dirty="0" smtClean="0"/>
              <a:t> 코드사이즈입니다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아두이노는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340</a:t>
            </a:r>
            <a:r>
              <a:rPr lang="ko-KR" altLang="en-US" baseline="0" dirty="0" smtClean="0"/>
              <a:t>줄이고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안드로이드는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3656</a:t>
            </a:r>
            <a:r>
              <a:rPr lang="ko-KR" altLang="en-US" baseline="0" dirty="0" smtClean="0"/>
              <a:t>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총 </a:t>
            </a:r>
            <a:r>
              <a:rPr lang="en-US" altLang="ko-KR" baseline="0" dirty="0" smtClean="0"/>
              <a:t>3996</a:t>
            </a:r>
            <a:r>
              <a:rPr lang="ko-KR" altLang="en-US" baseline="0" dirty="0" smtClean="0"/>
              <a:t>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각자 맡은 부분의 코드 크기를 나타내는 다이어그램입니다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AF32-1C87-4101-878F-B26E3FBBB3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6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7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6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49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56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393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54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02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87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575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164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81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06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85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59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46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49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9748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36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82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41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172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5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851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935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774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888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1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86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113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5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0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9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98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1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3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84" y="2674911"/>
            <a:ext cx="1836128" cy="1586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3897" y="2988260"/>
            <a:ext cx="193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우아한 매니저</a:t>
            </a:r>
            <a:endParaRPr lang="en-US" altLang="ko-KR" spc="-100" dirty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0548" y="3357592"/>
            <a:ext cx="12121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spc="-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1215030 </a:t>
            </a:r>
            <a:r>
              <a:rPr lang="ko-KR" altLang="en-US" sz="1300" spc="-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김하영</a:t>
            </a:r>
            <a:endParaRPr lang="en-US" altLang="ko-KR" sz="1300" spc="-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300" spc="-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1215096 </a:t>
            </a:r>
            <a:r>
              <a:rPr lang="ko-KR" altLang="en-US" sz="1300" spc="-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이효주</a:t>
            </a:r>
            <a:endParaRPr lang="en-US" altLang="ko-KR" sz="1300" spc="-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300" spc="-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1215141 </a:t>
            </a:r>
            <a:r>
              <a:rPr lang="ko-KR" altLang="en-US" sz="1300" spc="-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김자영</a:t>
            </a:r>
            <a:endParaRPr lang="en-US" altLang="ko-KR" sz="1300" spc="-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300" spc="-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1215144 </a:t>
            </a:r>
            <a:r>
              <a:rPr lang="ko-KR" altLang="en-US" sz="1300" spc="-1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조은재</a:t>
            </a:r>
            <a:endParaRPr lang="en-US" altLang="ko-KR" sz="1300" spc="-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70846" y="2488316"/>
            <a:ext cx="0" cy="200656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44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4288730" y="1276397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주요 구현 기술  및 이론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618344" y="1793122"/>
            <a:ext cx="3907313" cy="1248286"/>
            <a:chOff x="2462072" y="1945522"/>
            <a:chExt cx="3907313" cy="1248286"/>
          </a:xfrm>
        </p:grpSpPr>
        <p:pic>
          <p:nvPicPr>
            <p:cNvPr id="3075" name="_x42433936" descr="DRW00000a3438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072" y="1945522"/>
              <a:ext cx="3907313" cy="74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702720" y="2886031"/>
              <a:ext cx="3426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초음파 센서를 이용한 길이 계산 식</a:t>
              </a:r>
              <a:endPara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95907" y="3171922"/>
            <a:ext cx="5552186" cy="2933700"/>
            <a:chOff x="1573500" y="3591022"/>
            <a:chExt cx="5552186" cy="2933700"/>
          </a:xfrm>
        </p:grpSpPr>
        <p:pic>
          <p:nvPicPr>
            <p:cNvPr id="3077" name="Picture 5" descr="C:\Users\cse109\Desktop\로드셀의 작동원리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611" y="3591022"/>
              <a:ext cx="3267075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C:\Users\cse109\Desktop\로드셀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500" y="3766942"/>
              <a:ext cx="2100286" cy="2318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2975632" y="5990351"/>
            <a:ext cx="3426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로드셀</a:t>
            </a:r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작동원리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6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4412811" y="1276397"/>
            <a:ext cx="407417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주요 구현 기술  및 이론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421751" y="1273029"/>
            <a:ext cx="407417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4" name="Picture 4" descr="C:\Users\cse109\Desktop\체질량 도표 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3" y="1585367"/>
            <a:ext cx="2169531" cy="280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cse109\Desktop\참고 도표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3182"/>
            <a:ext cx="1928844" cy="270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60" y="1585367"/>
            <a:ext cx="3206403" cy="36072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615" y="1798793"/>
            <a:ext cx="1630375" cy="3659009"/>
          </a:xfrm>
          <a:prstGeom prst="rect">
            <a:avLst/>
          </a:prstGeom>
        </p:spPr>
      </p:pic>
      <p:pic>
        <p:nvPicPr>
          <p:cNvPr id="5125" name="Picture 5" descr="C:\Users\cse109\Desktop\체질량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86" y="1585367"/>
            <a:ext cx="2839223" cy="398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383" y="5211581"/>
            <a:ext cx="2387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&lt;2007</a:t>
            </a:r>
            <a:r>
              <a:rPr lang="ko-KR" altLang="en-US" sz="1000" dirty="0" smtClean="0"/>
              <a:t>년 소아 및 청소년 표준 성장도표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635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4288730" y="1276397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주요 구현 기술  및 이론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12818" y="2043381"/>
            <a:ext cx="3611887" cy="2631428"/>
            <a:chOff x="669352" y="1915871"/>
            <a:chExt cx="3611887" cy="2631428"/>
          </a:xfrm>
        </p:grpSpPr>
        <p:pic>
          <p:nvPicPr>
            <p:cNvPr id="6146" name="Picture 2" descr="C:\Users\cse109\Desktop\family-of-th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24" y="2547533"/>
              <a:ext cx="1226799" cy="1226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69352" y="3835566"/>
              <a:ext cx="3611887" cy="711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남자 아이 키 </a:t>
              </a:r>
              <a:r>
                <a:rPr lang="en-US" altLang="ko-KR" sz="14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: (</a:t>
              </a:r>
              <a:r>
                <a:rPr lang="ko-KR" altLang="en-US" sz="14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아빠 키</a:t>
              </a:r>
              <a:r>
                <a:rPr lang="en-US" altLang="ko-KR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14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+ </a:t>
              </a:r>
              <a:r>
                <a:rPr lang="ko-KR" altLang="en-US" sz="14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엄</a:t>
              </a:r>
              <a:r>
                <a:rPr lang="ko-KR" altLang="en-US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마</a:t>
              </a:r>
              <a:r>
                <a:rPr lang="ko-KR" altLang="en-US" sz="14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키 </a:t>
              </a:r>
              <a:r>
                <a:rPr lang="en-US" altLang="ko-KR" sz="14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+ 13)/2 (cm)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여자 아이 키 </a:t>
              </a:r>
              <a:r>
                <a:rPr lang="en-US" altLang="ko-KR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: (</a:t>
              </a:r>
              <a:r>
                <a:rPr lang="ko-KR" altLang="en-US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아빠 키</a:t>
              </a:r>
              <a:r>
                <a:rPr lang="en-US" altLang="ko-KR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+ </a:t>
              </a:r>
              <a:r>
                <a:rPr lang="ko-KR" altLang="en-US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엄마 키 </a:t>
              </a:r>
              <a:r>
                <a:rPr lang="en-US" altLang="ko-KR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- 13)/2 (cm</a:t>
              </a:r>
              <a:r>
                <a:rPr lang="en-US" altLang="ko-KR" sz="14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endPara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2289" y="411256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b="1" dirty="0">
                <a:latin typeface="+mn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99946" y="1915871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 미래 키 예측 수식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148" name="Picture 4" descr="C:\Users\cse109\Desktop\미래키코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38" y="2041376"/>
            <a:ext cx="4590700" cy="271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5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4288730" y="1276397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주요 내용 </a:t>
            </a:r>
            <a:r>
              <a:rPr lang="en-US" altLang="ko-KR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User Interface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8546" y="1739947"/>
            <a:ext cx="2115420" cy="3938569"/>
            <a:chOff x="678490" y="1447847"/>
            <a:chExt cx="2721641" cy="5067253"/>
          </a:xfrm>
        </p:grpSpPr>
        <p:pic>
          <p:nvPicPr>
            <p:cNvPr id="2052" name="Picture 4" descr="https://underkg.co.kr:44391/files/attach/images/120/181/204/001/abe9d8231c2ff822481b48174804d16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22" b="96571" l="18819" r="478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7" r="51838"/>
            <a:stretch/>
          </p:blipFill>
          <p:spPr bwMode="auto">
            <a:xfrm>
              <a:off x="678490" y="1447847"/>
              <a:ext cx="2721641" cy="5067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" name="_x185062264" descr="EMB000012f0374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50" y="2300558"/>
              <a:ext cx="1985284" cy="33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541266" y="1739946"/>
            <a:ext cx="2115420" cy="3938569"/>
            <a:chOff x="3211179" y="1458931"/>
            <a:chExt cx="2721641" cy="5067253"/>
          </a:xfrm>
        </p:grpSpPr>
        <p:pic>
          <p:nvPicPr>
            <p:cNvPr id="49" name="Picture 4" descr="https://underkg.co.kr:44391/files/attach/images/120/181/204/001/abe9d8231c2ff822481b48174804d16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22" b="96571" l="18819" r="478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7" r="51838"/>
            <a:stretch/>
          </p:blipFill>
          <p:spPr bwMode="auto">
            <a:xfrm>
              <a:off x="3211179" y="1458931"/>
              <a:ext cx="2721641" cy="5067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_x186593616" descr="EMB000012f0375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838" y="2325958"/>
              <a:ext cx="1987200" cy="3377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593186" y="1757039"/>
            <a:ext cx="2115420" cy="3938569"/>
            <a:chOff x="5831515" y="1458931"/>
            <a:chExt cx="2721641" cy="5067253"/>
          </a:xfrm>
        </p:grpSpPr>
        <p:pic>
          <p:nvPicPr>
            <p:cNvPr id="70" name="Picture 4" descr="https://underkg.co.kr:44391/files/attach/images/120/181/204/001/abe9d8231c2ff822481b48174804d16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22" b="96571" l="18819" r="478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7" r="51838"/>
            <a:stretch/>
          </p:blipFill>
          <p:spPr bwMode="auto">
            <a:xfrm>
              <a:off x="5831515" y="1458931"/>
              <a:ext cx="2721641" cy="5067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_x186593616" descr="EMB000012f0375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351" y="2332308"/>
              <a:ext cx="1993900" cy="3377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655385" y="1748561"/>
            <a:ext cx="2115420" cy="3938569"/>
            <a:chOff x="6655385" y="1748561"/>
            <a:chExt cx="2115420" cy="3938569"/>
          </a:xfrm>
        </p:grpSpPr>
        <p:pic>
          <p:nvPicPr>
            <p:cNvPr id="71" name="Picture 4" descr="https://underkg.co.kr:44391/files/attach/images/120/181/204/001/abe9d8231c2ff822481b48174804d16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22" b="96571" l="18819" r="478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7" r="51838"/>
            <a:stretch/>
          </p:blipFill>
          <p:spPr bwMode="auto">
            <a:xfrm>
              <a:off x="6655385" y="1748561"/>
              <a:ext cx="2115420" cy="3938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_x222605080" descr="EMB000012f0375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5949" y="2435879"/>
              <a:ext cx="1551600" cy="2624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14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4288730" y="1276397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주요 내용 </a:t>
            </a:r>
            <a:r>
              <a:rPr lang="en-US" altLang="ko-KR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시연 영상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9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6143" y="4779142"/>
            <a:ext cx="731948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92929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참고</a:t>
            </a:r>
            <a:endParaRPr lang="en-US" altLang="ko-KR" sz="1050" dirty="0" smtClean="0">
              <a:solidFill>
                <a:srgbClr val="92929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[1]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이태형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“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아이는 크는데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...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성장 정보 부족하고 경제적으로 부담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,” </a:t>
            </a:r>
            <a:r>
              <a:rPr lang="ko-KR" altLang="en-US" sz="9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헤럴드경제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2015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월 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기사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http://realfoods.heraldcorp.com/realfoods/view.php?ud=20151021000468.</a:t>
            </a:r>
          </a:p>
          <a:p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[2]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이종구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김창휘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“2007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소아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청소년 표준 성장도표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,”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질병관리본부 연구보고서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2007.</a:t>
            </a:r>
          </a:p>
          <a:p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[3]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이현석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“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성장관리 및 예보시스템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,”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대한민국 특허출원번호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1020080136534, 2010.</a:t>
            </a:r>
          </a:p>
          <a:p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[4] 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삼성전자주식회사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“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아동성장발육 관리시스템 및 방법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,”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대한민국 특허출원번호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102004007232, 2005.</a:t>
            </a:r>
          </a:p>
          <a:p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[5] PREIR,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아기 성장 발달 계산기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http://preir.blog.me.</a:t>
            </a:r>
          </a:p>
          <a:p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[6] </a:t>
            </a:r>
            <a:r>
              <a:rPr lang="ko-KR" altLang="en-US" sz="9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인바디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인키즈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포터블 </a:t>
            </a:r>
            <a:r>
              <a:rPr lang="ko-KR" altLang="en-US" sz="9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신장계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http://www.inbody.com/kr/product/inkids.aspx.</a:t>
            </a:r>
          </a:p>
          <a:p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[7] </a:t>
            </a:r>
            <a:r>
              <a:rPr lang="ko-KR" altLang="en-US" sz="9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샤오미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en-US" altLang="ko-KR" sz="9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MiScale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http://www.mi.com/en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endParaRPr lang="ko-KR" altLang="en-US" sz="900" dirty="0">
              <a:solidFill>
                <a:srgbClr val="92929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550" y="2549691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solidFill>
                  <a:srgbClr val="445566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endParaRPr lang="ko-KR" altLang="en-US" sz="2400" spc="-113" dirty="0">
              <a:solidFill>
                <a:srgbClr val="445566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550" y="3178959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2929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Q&amp;A</a:t>
            </a:r>
            <a:endParaRPr lang="ko-KR" altLang="en-US" sz="2400" dirty="0">
              <a:solidFill>
                <a:srgbClr val="92929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284642" y="3141574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6406" y="4558691"/>
            <a:ext cx="7618956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18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526514" y="2770853"/>
            <a:ext cx="116100" cy="1161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526514" y="3203380"/>
            <a:ext cx="116100" cy="1161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526514" y="3635906"/>
            <a:ext cx="116100" cy="1161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26514" y="4057882"/>
            <a:ext cx="116100" cy="1161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526514" y="4479857"/>
            <a:ext cx="116100" cy="1161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584564" y="1767565"/>
            <a:ext cx="0" cy="955019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584564" y="2909865"/>
            <a:ext cx="0" cy="22569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584564" y="3342392"/>
            <a:ext cx="0" cy="22569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584564" y="3788484"/>
            <a:ext cx="0" cy="22569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584564" y="4210460"/>
            <a:ext cx="0" cy="22569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584564" y="4611333"/>
            <a:ext cx="0" cy="22569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57859" y="2678715"/>
            <a:ext cx="2711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추진 배경</a:t>
            </a:r>
            <a:endParaRPr lang="ko-KR" altLang="en-US" sz="1350" spc="-1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57859" y="3132251"/>
            <a:ext cx="2711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목표</a:t>
            </a:r>
            <a:endParaRPr lang="ko-KR" altLang="en-US" sz="1350" spc="-1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57859" y="3568079"/>
            <a:ext cx="2711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</a:t>
            </a:r>
            <a:r>
              <a:rPr lang="en-US" altLang="ko-KR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HW / </a:t>
            </a:r>
            <a:r>
              <a:rPr lang="ko-KR" altLang="en-US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r>
              <a:rPr lang="en-US" altLang="ko-KR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/  Language</a:t>
            </a:r>
            <a:endParaRPr lang="ko-KR" altLang="en-US" sz="1350" spc="-1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57859" y="3977432"/>
            <a:ext cx="2711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시스템 구조도 </a:t>
            </a:r>
            <a:r>
              <a:rPr lang="en-US" altLang="ko-KR" sz="1350" spc="-100" dirty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  </a:t>
            </a:r>
            <a:r>
              <a:rPr lang="ko-KR" altLang="en-US" sz="1350" spc="-100" dirty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멤버 별 </a:t>
            </a:r>
            <a:r>
              <a:rPr lang="ko-KR" altLang="en-US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역할</a:t>
            </a:r>
            <a:endParaRPr lang="ko-KR" altLang="en-US" sz="1350" spc="-1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57859" y="4386785"/>
            <a:ext cx="2711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spc="-100" dirty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SW  Architecture Diagram / Code Size</a:t>
            </a:r>
            <a:endParaRPr lang="ko-KR" altLang="en-US" sz="1350" spc="-1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30795" y="1944992"/>
            <a:ext cx="20996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300" spc="-1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목차</a:t>
            </a:r>
            <a:endParaRPr lang="ko-KR" altLang="en-US" sz="3300" spc="-1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05" y="1987363"/>
            <a:ext cx="534188" cy="377074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4526514" y="4868477"/>
            <a:ext cx="116100" cy="1161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584564" y="4999953"/>
            <a:ext cx="0" cy="22569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50239" y="4798265"/>
            <a:ext cx="2711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spc="-1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주요 구현 기술 및 이론</a:t>
            </a:r>
            <a:endParaRPr lang="ko-KR" altLang="en-US" sz="1350" spc="-1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33770" y="5238588"/>
            <a:ext cx="116100" cy="1161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591820" y="5370064"/>
            <a:ext cx="0" cy="22569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50239" y="5176863"/>
            <a:ext cx="2711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spc="-100" dirty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프로젝트 주요 내용 </a:t>
            </a:r>
            <a:r>
              <a:rPr lang="en-US" altLang="ko-KR" sz="1350" spc="-100" dirty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UI, </a:t>
            </a:r>
            <a:r>
              <a:rPr lang="ko-KR" altLang="en-US" sz="1350" spc="-100" dirty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690167" y="3296092"/>
            <a:ext cx="0" cy="177385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134482" y="3799321"/>
            <a:ext cx="0" cy="127062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49960" y="4747691"/>
            <a:ext cx="0" cy="32225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83180" y="2053396"/>
            <a:ext cx="657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아이는 크는데</a:t>
            </a:r>
            <a:r>
              <a:rPr lang="en-US" altLang="ko-KR" sz="2000" spc="-1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… “</a:t>
            </a:r>
            <a:r>
              <a:rPr lang="ko-KR" altLang="en-US" sz="2000" spc="-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성장 정보 부족하고 경제적으로 부담”</a:t>
            </a:r>
            <a:endParaRPr lang="ko-KR" altLang="en-US" sz="2000" spc="-100" dirty="0">
              <a:solidFill>
                <a:srgbClr val="445566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97164" y="2564141"/>
            <a:ext cx="3749671" cy="22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대한소아내분비학회 </a:t>
            </a:r>
            <a:r>
              <a:rPr lang="ko-KR" altLang="en-US" sz="9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소아청소년 자녀의 바른 성장에 대한 부모 인식 설문 조사</a:t>
            </a:r>
            <a:endParaRPr lang="ko-KR" altLang="en-US" sz="9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5069948"/>
            <a:ext cx="9144000" cy="1781408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78" y="3202048"/>
            <a:ext cx="171450" cy="17145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386799" y="3178127"/>
            <a:ext cx="619700" cy="219291"/>
          </a:xfrm>
          <a:prstGeom prst="rect">
            <a:avLst/>
          </a:prstGeom>
          <a:solidFill>
            <a:srgbClr val="C0392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51.8%</a:t>
            </a:r>
            <a:endParaRPr lang="ko-KR" altLang="en-US" sz="825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571999" y="4177224"/>
            <a:ext cx="4982" cy="8927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007462" y="4406882"/>
            <a:ext cx="0" cy="68161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30015" y="5169569"/>
            <a:ext cx="9150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정보부족</a:t>
            </a:r>
            <a:endParaRPr lang="ko-KR" altLang="en-US" sz="10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609128" y="5168428"/>
            <a:ext cx="10423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경제적인 부담</a:t>
            </a:r>
            <a:endParaRPr lang="ko-KR" altLang="en-US" sz="10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904611" y="5156930"/>
            <a:ext cx="13478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보호자의 시간부족</a:t>
            </a:r>
            <a:endParaRPr lang="ko-KR" altLang="en-US" sz="10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401482" y="5168428"/>
            <a:ext cx="12119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자녀의 시간부족</a:t>
            </a:r>
            <a:endParaRPr lang="ko-KR" altLang="en-US" sz="10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194775" y="5168428"/>
            <a:ext cx="5450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endParaRPr lang="ko-KR" altLang="en-US" sz="10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98713" y="5725504"/>
            <a:ext cx="755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대한소아내분비학회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전국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19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 병원 소아청소년과 방문 보호자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1370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명 설문</a:t>
            </a:r>
            <a:endParaRPr lang="en-US" altLang="ko-KR" sz="9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소아청소년의 성장 문제에 대처 어려운 이유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‘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정보부족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‘, ‘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경제적인 부담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‘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순</a:t>
            </a:r>
            <a:endParaRPr lang="en-US" altLang="ko-KR" sz="9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171450" indent="-171450" algn="ctr">
              <a:buFontTx/>
              <a:buChar char="-"/>
            </a:pPr>
            <a:endParaRPr lang="en-US" altLang="ko-KR" sz="9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2015.10.21 [</a:t>
            </a:r>
            <a:r>
              <a:rPr lang="ko-KR" altLang="en-US" sz="9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헤럴드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경제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=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이태형기자</a:t>
            </a:r>
            <a:r>
              <a:rPr lang="en-US" altLang="ko-KR" sz="9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]</a:t>
            </a:r>
            <a:endParaRPr lang="en-US" altLang="ko-KR" sz="9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33755" y="3786732"/>
            <a:ext cx="619700" cy="219291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30.8%</a:t>
            </a:r>
            <a:endParaRPr lang="ko-KR" altLang="en-US" sz="825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71272" y="4067578"/>
            <a:ext cx="619700" cy="219291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22.9%</a:t>
            </a:r>
            <a:endParaRPr lang="ko-KR" altLang="en-US" sz="825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19421" y="4177223"/>
            <a:ext cx="619700" cy="219291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21.0%</a:t>
            </a:r>
            <a:endParaRPr lang="ko-KR" altLang="en-US" sz="825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36819" y="4547497"/>
            <a:ext cx="619700" cy="219291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9.5%</a:t>
            </a:r>
            <a:endParaRPr lang="ko-KR" altLang="en-US" sz="825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추진 배경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74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3440636"/>
            <a:ext cx="9144000" cy="216290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8" name="직사각형 37"/>
          <p:cNvSpPr/>
          <p:nvPr/>
        </p:nvSpPr>
        <p:spPr>
          <a:xfrm>
            <a:off x="0" y="3440636"/>
            <a:ext cx="9144000" cy="2162908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1076344" y="4833555"/>
            <a:ext cx="122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Mobility 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0861" y="4833555"/>
            <a:ext cx="122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Wireless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5597" y="4833555"/>
            <a:ext cx="122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Database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5637" y="4833555"/>
            <a:ext cx="122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Analysis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31259" y="4833555"/>
            <a:ext cx="122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Information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550" y="2373300"/>
            <a:ext cx="7217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2400" b="1" spc="-1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</a:t>
            </a:r>
            <a:r>
              <a:rPr lang="ko-KR" altLang="en-US" sz="2400" spc="-1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리 </a:t>
            </a:r>
            <a:r>
              <a:rPr lang="ko-KR" altLang="en-US" sz="2400" b="1" spc="-1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</a:t>
            </a:r>
            <a:r>
              <a:rPr lang="ko-KR" altLang="en-US" sz="2400" spc="-1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이를 부탁</a:t>
            </a:r>
            <a:r>
              <a:rPr lang="ko-KR" altLang="en-US" sz="2400" b="1" spc="-1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</a:t>
            </a:r>
            <a:r>
              <a:rPr lang="en-US" altLang="ko-KR" sz="2400" spc="-1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sz="2400" spc="-100" dirty="0">
              <a:solidFill>
                <a:srgbClr val="445566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1666" y="2844196"/>
            <a:ext cx="4271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우리 아이 성장 관리 시스템 </a:t>
            </a:r>
            <a:r>
              <a:rPr lang="en-US" altLang="ko-KR" sz="9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9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우리 아이를 부탁해</a:t>
            </a:r>
            <a:r>
              <a:rPr lang="en-US" altLang="ko-KR" sz="9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; </a:t>
            </a:r>
            <a:r>
              <a:rPr lang="ko-KR" altLang="en-US" sz="900" b="1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우아해</a:t>
            </a:r>
            <a:endParaRPr lang="ko-KR" altLang="en-US" sz="900" b="1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56" y="3858673"/>
            <a:ext cx="1023494" cy="102349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48" y="3923967"/>
            <a:ext cx="893573" cy="8935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37" y="3912780"/>
            <a:ext cx="868392" cy="86839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44" y="3758554"/>
            <a:ext cx="1204452" cy="1204452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목표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6858062" y="3860387"/>
            <a:ext cx="1092502" cy="93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2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 </a:t>
            </a:r>
            <a:r>
              <a:rPr lang="en-US" altLang="ko-KR" sz="2400" spc="-113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HW / </a:t>
            </a:r>
            <a:r>
              <a:rPr lang="ko-KR" altLang="en-US" sz="2400" spc="-113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  </a:t>
            </a:r>
            <a:r>
              <a:rPr lang="en-US" altLang="ko-KR" sz="2400" spc="-113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 Language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66876" y="1891594"/>
            <a:ext cx="1429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HW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83833" y="5098172"/>
            <a:ext cx="1401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언어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83833" y="3652270"/>
            <a:ext cx="1401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3833" y="2191523"/>
            <a:ext cx="1903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아두이노</a:t>
            </a:r>
            <a:r>
              <a:rPr lang="ko-KR" altLang="en-US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보드</a:t>
            </a:r>
            <a:endParaRPr lang="en-US" altLang="ko-KR" sz="1200" dirty="0" smtClean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로드셀</a:t>
            </a:r>
            <a:endParaRPr lang="en-US" altLang="ko-KR" sz="1200" dirty="0" smtClean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로드셀</a:t>
            </a:r>
            <a:r>
              <a:rPr lang="ko-KR" altLang="en-US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컨버터블 모듈</a:t>
            </a:r>
            <a:endParaRPr lang="en-US" altLang="ko-KR" sz="1200" dirty="0" smtClean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초음파 센서</a:t>
            </a:r>
            <a:endParaRPr lang="en-US" altLang="ko-KR" sz="1200" dirty="0" smtClean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블루투스</a:t>
            </a:r>
            <a:r>
              <a:rPr lang="ko-KR" altLang="en-US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모듈</a:t>
            </a:r>
            <a:endParaRPr lang="en-US" altLang="ko-KR" sz="1200" dirty="0" smtClean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안드로이드</a:t>
            </a:r>
            <a:r>
              <a:rPr lang="ko-KR" altLang="en-US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폰</a:t>
            </a:r>
            <a:endParaRPr lang="ko-KR" altLang="en-US" sz="12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83833" y="5400424"/>
            <a:ext cx="19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Java</a:t>
            </a:r>
          </a:p>
          <a:p>
            <a:r>
              <a:rPr lang="en-US" altLang="ko-KR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XML</a:t>
            </a:r>
          </a:p>
          <a:p>
            <a:r>
              <a:rPr lang="en-US" altLang="ko-KR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C/C++ for Arduino</a:t>
            </a:r>
            <a:endParaRPr lang="ko-KR" altLang="en-US" sz="12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83833" y="3950031"/>
            <a:ext cx="19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안드로이드</a:t>
            </a:r>
            <a:r>
              <a:rPr lang="ko-KR" altLang="en-US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스튜디오</a:t>
            </a:r>
            <a:endParaRPr lang="en-US" altLang="ko-KR" sz="1200" dirty="0" smtClean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아두이노</a:t>
            </a:r>
            <a:r>
              <a:rPr lang="ko-KR" altLang="en-US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IDE</a:t>
            </a:r>
          </a:p>
          <a:p>
            <a:r>
              <a:rPr lang="en-US" altLang="ko-KR" sz="12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GitHub</a:t>
            </a:r>
            <a:endParaRPr lang="ko-KR" altLang="en-US" sz="12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7366" y="1728413"/>
            <a:ext cx="6123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27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1792" y="3489089"/>
            <a:ext cx="6123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270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7366" y="4951637"/>
            <a:ext cx="6123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27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7692" y="3461561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66707" y="4865066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http://checkstyle-addons.thomasjensen.com/images/android-studi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713" y="3970546"/>
            <a:ext cx="1200535" cy="48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archiveteam.org/images/3/3d/GitHub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14" y="3965548"/>
            <a:ext cx="879553" cy="3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cdn5.raywenderlich.com/wp-content/uploads/2014/06/Arduino_Bluetooth_250x250.svg_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45" y="5046505"/>
            <a:ext cx="1108615" cy="110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blog.newrelic.com/wp-content/uploads/java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262" y="5009486"/>
            <a:ext cx="1182655" cy="118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77" b="95897" l="4144" r="928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24" y="1451435"/>
            <a:ext cx="1501503" cy="8108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78" b="90000" l="9579" r="950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18" y="1502297"/>
            <a:ext cx="1751557" cy="1473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04" b="97119" l="4527" r="958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17" y="2296199"/>
            <a:ext cx="1009024" cy="1009024"/>
          </a:xfrm>
          <a:prstGeom prst="rect">
            <a:avLst/>
          </a:prstGeom>
        </p:spPr>
      </p:pic>
      <p:pic>
        <p:nvPicPr>
          <p:cNvPr id="3074" name="Picture 2" descr="https://upload.wikimedia.org/wikipedia/commons/3/38/Arduino_Uno_-_R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242" y="1471677"/>
            <a:ext cx="1182361" cy="118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elecfreaks.com/store/images/Sensor_ObjDec_Ultra_HC_SR04_7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77" y="2370727"/>
            <a:ext cx="1470991" cy="106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http://cdn5.raywenderlich.com/wp-content/uploads/2014/06/Arduino_Bluetooth_250x250.svg_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402" y="3658421"/>
            <a:ext cx="1108615" cy="110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odeguida.com/media/post_title/2961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098" y="5058335"/>
            <a:ext cx="1082029" cy="10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9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6" name="직선 화살표 연결선 1025"/>
          <p:cNvCxnSpPr/>
          <p:nvPr/>
        </p:nvCxnSpPr>
        <p:spPr>
          <a:xfrm flipH="1" flipV="1">
            <a:off x="3926306" y="2908652"/>
            <a:ext cx="1177323" cy="7942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7119" l="4527" r="958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0411">
            <a:off x="4011389" y="2412082"/>
            <a:ext cx="1009024" cy="1009024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4288730" y="1276397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구조도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2852796" y="2047227"/>
            <a:ext cx="1015956" cy="1891546"/>
            <a:chOff x="678490" y="1447847"/>
            <a:chExt cx="2721641" cy="5067253"/>
          </a:xfrm>
        </p:grpSpPr>
        <p:pic>
          <p:nvPicPr>
            <p:cNvPr id="6" name="Picture 4" descr="https://underkg.co.kr:44391/files/attach/images/120/181/204/001/abe9d8231c2ff822481b48174804d164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522" b="96571" l="18819" r="478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7" r="51838"/>
            <a:stretch/>
          </p:blipFill>
          <p:spPr bwMode="auto">
            <a:xfrm>
              <a:off x="678490" y="1447847"/>
              <a:ext cx="2721641" cy="5067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_x185062264" descr="EMB000012f0374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50" y="2300558"/>
              <a:ext cx="1985284" cy="33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78" b="90000" l="9579" r="950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36" y="1443322"/>
            <a:ext cx="1751557" cy="1473272"/>
          </a:xfrm>
          <a:prstGeom prst="rect">
            <a:avLst/>
          </a:prstGeom>
        </p:spPr>
      </p:pic>
      <p:pic>
        <p:nvPicPr>
          <p:cNvPr id="11" name="Picture 8" descr="http://www.elecfreaks.com/store/images/Sensor_ObjDec_Ultra_HC_SR04_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347" y="3668607"/>
            <a:ext cx="1470991" cy="106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upload.wikimedia.org/wikipedia/commons/3/38/Arduino_Uno_-_R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41" y="2479257"/>
            <a:ext cx="1182361" cy="118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Boy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677670" y="2717519"/>
            <a:ext cx="112045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2293" y="3938773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 rot="16198">
            <a:off x="1772909" y="2407796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분석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04160" y="31786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등록하기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측정하기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48459" y="3488624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블루투스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통신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6124353" y="2179958"/>
            <a:ext cx="882683" cy="45610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6294474" y="2481894"/>
            <a:ext cx="836289" cy="434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19999365">
            <a:off x="5954421" y="2162315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무게 값 요청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 rot="19987695">
            <a:off x="6336639" y="2744753"/>
            <a:ext cx="1022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무게 값 제공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218763" y="3285452"/>
            <a:ext cx="853458" cy="56966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 flipV="1">
            <a:off x="6039289" y="3510248"/>
            <a:ext cx="894293" cy="5835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2064702">
            <a:off x="6306325" y="330824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길이 값 요청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 rot="1993383">
            <a:off x="5981311" y="3866085"/>
            <a:ext cx="1022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길이 값 제공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93932" y="3812987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</a:t>
            </a:r>
          </a:p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Smart Phone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181265" y="4732467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초음파 센서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593237" y="2828057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로드</a:t>
            </a:r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셀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040" name="직선 화살표 연결선 1039"/>
          <p:cNvCxnSpPr/>
          <p:nvPr/>
        </p:nvCxnSpPr>
        <p:spPr>
          <a:xfrm>
            <a:off x="1709569" y="3097355"/>
            <a:ext cx="108679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19" y="2048616"/>
            <a:ext cx="997024" cy="181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4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 smtClean="0">
                <a:solidFill>
                  <a:srgbClr val="445566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멤버 별 역할</a:t>
            </a:r>
            <a:endParaRPr lang="ko-KR" altLang="en-US" sz="2400" spc="-113" dirty="0">
              <a:solidFill>
                <a:srgbClr val="445566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84658" y="1271044"/>
            <a:ext cx="2386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rgbClr val="92929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인력 및 담당</a:t>
            </a:r>
            <a:endParaRPr lang="ko-KR" altLang="en-US" sz="900" dirty="0">
              <a:solidFill>
                <a:srgbClr val="9292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4295659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453506" y="2750696"/>
            <a:ext cx="2121406" cy="686876"/>
            <a:chOff x="318041" y="2321719"/>
            <a:chExt cx="2121406" cy="686876"/>
          </a:xfrm>
          <a:solidFill>
            <a:srgbClr val="15A085"/>
          </a:solidFill>
        </p:grpSpPr>
        <p:sp>
          <p:nvSpPr>
            <p:cNvPr id="2" name="갈매기형 수장 1"/>
            <p:cNvSpPr/>
            <p:nvPr/>
          </p:nvSpPr>
          <p:spPr>
            <a:xfrm>
              <a:off x="318041" y="2321719"/>
              <a:ext cx="1735360" cy="68687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smtClean="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김하영</a:t>
              </a:r>
              <a:endParaRPr lang="en-US" altLang="ko-KR" sz="1350" dirty="0" smtClean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358447" y="2624657"/>
              <a:ext cx="81000" cy="81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/>
            <p:cNvCxnSpPr>
              <a:stCxn id="2" idx="3"/>
            </p:cNvCxnSpPr>
            <p:nvPr/>
          </p:nvCxnSpPr>
          <p:spPr>
            <a:xfrm>
              <a:off x="2053401" y="2665157"/>
              <a:ext cx="305046" cy="0"/>
            </a:xfrm>
            <a:prstGeom prst="line">
              <a:avLst/>
            </a:prstGeom>
            <a:grpFill/>
            <a:ln>
              <a:solidFill>
                <a:srgbClr val="92929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453508" y="3533573"/>
            <a:ext cx="2121404" cy="686876"/>
            <a:chOff x="318043" y="3104596"/>
            <a:chExt cx="2121404" cy="686876"/>
          </a:xfrm>
        </p:grpSpPr>
        <p:sp>
          <p:nvSpPr>
            <p:cNvPr id="7" name="갈매기형 수장 6"/>
            <p:cNvSpPr/>
            <p:nvPr/>
          </p:nvSpPr>
          <p:spPr>
            <a:xfrm>
              <a:off x="318043" y="3104596"/>
              <a:ext cx="1735360" cy="686876"/>
            </a:xfrm>
            <a:prstGeom prst="chevron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smtClean="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이효주</a:t>
              </a:r>
              <a:endParaRPr lang="en-US" altLang="ko-KR" sz="1350" dirty="0" smtClean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358447" y="3388499"/>
              <a:ext cx="81000" cy="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2053401" y="3429000"/>
              <a:ext cx="305046" cy="0"/>
            </a:xfrm>
            <a:prstGeom prst="line">
              <a:avLst/>
            </a:prstGeom>
            <a:ln>
              <a:solidFill>
                <a:srgbClr val="92929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413008" y="4316450"/>
            <a:ext cx="2121404" cy="686876"/>
            <a:chOff x="318043" y="4670350"/>
            <a:chExt cx="2121404" cy="686876"/>
          </a:xfrm>
        </p:grpSpPr>
        <p:sp>
          <p:nvSpPr>
            <p:cNvPr id="9" name="갈매기형 수장 8"/>
            <p:cNvSpPr/>
            <p:nvPr/>
          </p:nvSpPr>
          <p:spPr>
            <a:xfrm>
              <a:off x="318043" y="4670350"/>
              <a:ext cx="1735360" cy="686876"/>
            </a:xfrm>
            <a:prstGeom prst="chevron">
              <a:avLst/>
            </a:prstGeom>
            <a:solidFill>
              <a:srgbClr val="C03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smtClean="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조은재</a:t>
              </a:r>
              <a:endParaRPr lang="en-US" altLang="ko-KR" sz="1350" dirty="0" smtClean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358447" y="4956681"/>
              <a:ext cx="81000" cy="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053401" y="4997182"/>
              <a:ext cx="305046" cy="0"/>
            </a:xfrm>
            <a:prstGeom prst="line">
              <a:avLst/>
            </a:prstGeom>
            <a:ln>
              <a:solidFill>
                <a:srgbClr val="92929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4961023" y="3555038"/>
            <a:ext cx="2121404" cy="686876"/>
            <a:chOff x="318043" y="3887473"/>
            <a:chExt cx="2121404" cy="686876"/>
          </a:xfrm>
        </p:grpSpPr>
        <p:sp>
          <p:nvSpPr>
            <p:cNvPr id="8" name="갈매기형 수장 7"/>
            <p:cNvSpPr/>
            <p:nvPr/>
          </p:nvSpPr>
          <p:spPr>
            <a:xfrm>
              <a:off x="318043" y="3887473"/>
              <a:ext cx="1735360" cy="686876"/>
            </a:xfrm>
            <a:prstGeom prst="chevron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smtClean="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김자영</a:t>
              </a:r>
              <a:endParaRPr lang="en-US" altLang="ko-KR" sz="1350" dirty="0" smtClean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358447" y="4192841"/>
              <a:ext cx="81000" cy="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053401" y="4233341"/>
              <a:ext cx="305046" cy="0"/>
            </a:xfrm>
            <a:prstGeom prst="line">
              <a:avLst/>
            </a:prstGeom>
            <a:ln>
              <a:solidFill>
                <a:srgbClr val="92929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직선 연결선 54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vignette1.wikia.nocookie.net/vsrecommendedgames/images/3/3a/Android_logo_512px.png/revision/latest?cb=2013081100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16" y="2750696"/>
            <a:ext cx="2173415" cy="203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7/71/Arduino-uno-perspective-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09" y="3064597"/>
            <a:ext cx="2269843" cy="19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3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4288730" y="1276397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SW Architecture Diagram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cse109\Desktop\우아해 클래스 다이어그램 최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2" y="1538443"/>
            <a:ext cx="7795667" cy="528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3304260" y="1726452"/>
            <a:ext cx="1399581" cy="453161"/>
            <a:chOff x="318041" y="2321719"/>
            <a:chExt cx="2121406" cy="686876"/>
          </a:xfrm>
          <a:solidFill>
            <a:srgbClr val="15A085"/>
          </a:solidFill>
        </p:grpSpPr>
        <p:sp>
          <p:nvSpPr>
            <p:cNvPr id="30" name="갈매기형 수장 29"/>
            <p:cNvSpPr/>
            <p:nvPr/>
          </p:nvSpPr>
          <p:spPr>
            <a:xfrm>
              <a:off x="318041" y="2321719"/>
              <a:ext cx="1735360" cy="68687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smtClean="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김하영</a:t>
              </a:r>
              <a:endParaRPr lang="en-US" altLang="ko-KR" sz="1350" dirty="0" smtClean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2358447" y="2624657"/>
              <a:ext cx="81000" cy="81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2" name="직선 연결선 31"/>
            <p:cNvCxnSpPr>
              <a:stCxn id="30" idx="3"/>
            </p:cNvCxnSpPr>
            <p:nvPr/>
          </p:nvCxnSpPr>
          <p:spPr>
            <a:xfrm>
              <a:off x="2053401" y="2665157"/>
              <a:ext cx="305046" cy="0"/>
            </a:xfrm>
            <a:prstGeom prst="line">
              <a:avLst/>
            </a:prstGeom>
            <a:grpFill/>
            <a:ln>
              <a:solidFill>
                <a:srgbClr val="92929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869950" y="2660916"/>
            <a:ext cx="1399580" cy="453161"/>
            <a:chOff x="318043" y="4670350"/>
            <a:chExt cx="2121404" cy="686876"/>
          </a:xfrm>
        </p:grpSpPr>
        <p:sp>
          <p:nvSpPr>
            <p:cNvPr id="38" name="갈매기형 수장 37"/>
            <p:cNvSpPr/>
            <p:nvPr/>
          </p:nvSpPr>
          <p:spPr>
            <a:xfrm>
              <a:off x="318043" y="4670350"/>
              <a:ext cx="1735360" cy="686876"/>
            </a:xfrm>
            <a:prstGeom prst="chevron">
              <a:avLst/>
            </a:prstGeom>
            <a:solidFill>
              <a:srgbClr val="C03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smtClean="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조은재</a:t>
              </a:r>
              <a:endParaRPr lang="en-US" altLang="ko-KR" sz="1350" dirty="0" smtClean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358447" y="4956681"/>
              <a:ext cx="81000" cy="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2053401" y="4997182"/>
              <a:ext cx="305046" cy="0"/>
            </a:xfrm>
            <a:prstGeom prst="line">
              <a:avLst/>
            </a:prstGeom>
            <a:ln>
              <a:solidFill>
                <a:srgbClr val="92929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자유형 12"/>
          <p:cNvSpPr/>
          <p:nvPr/>
        </p:nvSpPr>
        <p:spPr>
          <a:xfrm>
            <a:off x="4533900" y="3771900"/>
            <a:ext cx="3784600" cy="2933700"/>
          </a:xfrm>
          <a:custGeom>
            <a:avLst/>
            <a:gdLst>
              <a:gd name="connsiteX0" fmla="*/ 0 w 3784600"/>
              <a:gd name="connsiteY0" fmla="*/ 1536700 h 2933700"/>
              <a:gd name="connsiteX1" fmla="*/ 0 w 3784600"/>
              <a:gd name="connsiteY1" fmla="*/ 2933700 h 2933700"/>
              <a:gd name="connsiteX2" fmla="*/ 3784600 w 3784600"/>
              <a:gd name="connsiteY2" fmla="*/ 2933700 h 2933700"/>
              <a:gd name="connsiteX3" fmla="*/ 3784600 w 3784600"/>
              <a:gd name="connsiteY3" fmla="*/ 0 h 2933700"/>
              <a:gd name="connsiteX4" fmla="*/ 2108200 w 3784600"/>
              <a:gd name="connsiteY4" fmla="*/ 0 h 2933700"/>
              <a:gd name="connsiteX5" fmla="*/ 2108200 w 3784600"/>
              <a:gd name="connsiteY5" fmla="*/ 1498600 h 2933700"/>
              <a:gd name="connsiteX6" fmla="*/ 0 w 3784600"/>
              <a:gd name="connsiteY6" fmla="*/ 153670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4600" h="2933700">
                <a:moveTo>
                  <a:pt x="0" y="1536700"/>
                </a:moveTo>
                <a:lnTo>
                  <a:pt x="0" y="2933700"/>
                </a:lnTo>
                <a:lnTo>
                  <a:pt x="3784600" y="2933700"/>
                </a:lnTo>
                <a:lnTo>
                  <a:pt x="3784600" y="0"/>
                </a:lnTo>
                <a:lnTo>
                  <a:pt x="2108200" y="0"/>
                </a:lnTo>
                <a:lnTo>
                  <a:pt x="2108200" y="1498600"/>
                </a:lnTo>
                <a:lnTo>
                  <a:pt x="0" y="1536700"/>
                </a:lnTo>
                <a:close/>
              </a:path>
            </a:pathLst>
          </a:custGeom>
          <a:noFill/>
          <a:ln w="38100"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508742" y="1485900"/>
            <a:ext cx="3835158" cy="2197100"/>
          </a:xfrm>
          <a:custGeom>
            <a:avLst/>
            <a:gdLst>
              <a:gd name="connsiteX0" fmla="*/ 0 w 3683000"/>
              <a:gd name="connsiteY0" fmla="*/ 0 h 2197100"/>
              <a:gd name="connsiteX1" fmla="*/ 0 w 3683000"/>
              <a:gd name="connsiteY1" fmla="*/ 2197100 h 2197100"/>
              <a:gd name="connsiteX2" fmla="*/ 3683000 w 3683000"/>
              <a:gd name="connsiteY2" fmla="*/ 2197100 h 2197100"/>
              <a:gd name="connsiteX3" fmla="*/ 3683000 w 3683000"/>
              <a:gd name="connsiteY3" fmla="*/ 12700 h 2197100"/>
              <a:gd name="connsiteX4" fmla="*/ 0 w 3683000"/>
              <a:gd name="connsiteY4" fmla="*/ 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3000" h="2197100">
                <a:moveTo>
                  <a:pt x="0" y="0"/>
                </a:moveTo>
                <a:lnTo>
                  <a:pt x="0" y="2197100"/>
                </a:lnTo>
                <a:lnTo>
                  <a:pt x="3683000" y="2197100"/>
                </a:lnTo>
                <a:lnTo>
                  <a:pt x="3683000" y="127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15A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546100" y="2400300"/>
            <a:ext cx="5702300" cy="3543300"/>
          </a:xfrm>
          <a:custGeom>
            <a:avLst/>
            <a:gdLst>
              <a:gd name="connsiteX0" fmla="*/ 0 w 5702300"/>
              <a:gd name="connsiteY0" fmla="*/ 50800 h 3543300"/>
              <a:gd name="connsiteX1" fmla="*/ 0 w 5702300"/>
              <a:gd name="connsiteY1" fmla="*/ 3543300 h 3543300"/>
              <a:gd name="connsiteX2" fmla="*/ 3759200 w 5702300"/>
              <a:gd name="connsiteY2" fmla="*/ 3543300 h 3543300"/>
              <a:gd name="connsiteX3" fmla="*/ 3759200 w 5702300"/>
              <a:gd name="connsiteY3" fmla="*/ 2781300 h 3543300"/>
              <a:gd name="connsiteX4" fmla="*/ 5702300 w 5702300"/>
              <a:gd name="connsiteY4" fmla="*/ 2781300 h 3543300"/>
              <a:gd name="connsiteX5" fmla="*/ 5702300 w 5702300"/>
              <a:gd name="connsiteY5" fmla="*/ 1384300 h 3543300"/>
              <a:gd name="connsiteX6" fmla="*/ 3822700 w 5702300"/>
              <a:gd name="connsiteY6" fmla="*/ 1384300 h 3543300"/>
              <a:gd name="connsiteX7" fmla="*/ 3822700 w 5702300"/>
              <a:gd name="connsiteY7" fmla="*/ 0 h 3543300"/>
              <a:gd name="connsiteX8" fmla="*/ 0 w 5702300"/>
              <a:gd name="connsiteY8" fmla="*/ 508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02300" h="3543300">
                <a:moveTo>
                  <a:pt x="0" y="50800"/>
                </a:moveTo>
                <a:lnTo>
                  <a:pt x="0" y="3543300"/>
                </a:lnTo>
                <a:lnTo>
                  <a:pt x="3759200" y="3543300"/>
                </a:lnTo>
                <a:lnTo>
                  <a:pt x="3759200" y="2781300"/>
                </a:lnTo>
                <a:lnTo>
                  <a:pt x="5702300" y="2781300"/>
                </a:lnTo>
                <a:lnTo>
                  <a:pt x="5702300" y="1384300"/>
                </a:lnTo>
                <a:lnTo>
                  <a:pt x="3822700" y="1384300"/>
                </a:lnTo>
                <a:lnTo>
                  <a:pt x="3822700" y="0"/>
                </a:lnTo>
                <a:lnTo>
                  <a:pt x="0" y="50800"/>
                </a:lnTo>
                <a:close/>
              </a:path>
            </a:pathLst>
          </a:custGeom>
          <a:noFill/>
          <a:ln w="38100">
            <a:solidFill>
              <a:srgbClr val="C03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Picture 2" descr="http://vignette1.wikia.nocookie.net/vsrecommendedgames/images/3/3a/Android_logo_512px.png/revision/latest?cb=2013081100052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88" y="998700"/>
            <a:ext cx="1216751" cy="114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 flipH="1">
            <a:off x="7726047" y="3653625"/>
            <a:ext cx="1399580" cy="453161"/>
            <a:chOff x="318043" y="3104596"/>
            <a:chExt cx="2121404" cy="686876"/>
          </a:xfrm>
        </p:grpSpPr>
        <p:sp>
          <p:nvSpPr>
            <p:cNvPr id="34" name="갈매기형 수장 33"/>
            <p:cNvSpPr/>
            <p:nvPr/>
          </p:nvSpPr>
          <p:spPr>
            <a:xfrm>
              <a:off x="318043" y="3104596"/>
              <a:ext cx="1735359" cy="686876"/>
            </a:xfrm>
            <a:prstGeom prst="chevron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smtClean="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이효주</a:t>
              </a:r>
              <a:endParaRPr lang="en-US" altLang="ko-KR" sz="1350" dirty="0" smtClean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358447" y="3388499"/>
              <a:ext cx="81000" cy="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2053401" y="3429000"/>
              <a:ext cx="305046" cy="0"/>
            </a:xfrm>
            <a:prstGeom prst="line">
              <a:avLst/>
            </a:prstGeom>
            <a:ln>
              <a:solidFill>
                <a:srgbClr val="92929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0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4288730" y="1276397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1550" y="8133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13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Code Size</a:t>
            </a:r>
            <a:endParaRPr lang="ko-KR" altLang="en-US" sz="2400" spc="-113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297670" y="127302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3174388610"/>
              </p:ext>
            </p:extLst>
          </p:nvPr>
        </p:nvGraphicFramePr>
        <p:xfrm>
          <a:off x="-286877" y="2008389"/>
          <a:ext cx="4584547" cy="3737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297670" y="1795119"/>
            <a:ext cx="42354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 of Code</a:t>
            </a:r>
          </a:p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Arduino :  340 Lines -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김자영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Android :  3565Lines –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김하영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이효주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조은재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244389799"/>
              </p:ext>
            </p:extLst>
          </p:nvPr>
        </p:nvGraphicFramePr>
        <p:xfrm>
          <a:off x="4288730" y="3206392"/>
          <a:ext cx="4461510" cy="306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2" name="직선 연결선 41"/>
          <p:cNvCxnSpPr/>
          <p:nvPr/>
        </p:nvCxnSpPr>
        <p:spPr>
          <a:xfrm>
            <a:off x="3948546" y="1798687"/>
            <a:ext cx="0" cy="438621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 flipV="1">
            <a:off x="4297671" y="2940682"/>
            <a:ext cx="4452569" cy="184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3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2506</TotalTime>
  <Words>1309</Words>
  <Application>Microsoft Office PowerPoint</Application>
  <PresentationFormat>화면 슬라이드 쇼(4:3)</PresentationFormat>
  <Paragraphs>199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굴림</vt:lpstr>
      <vt:lpstr>Arial</vt:lpstr>
      <vt:lpstr>나눔바른고딕</vt:lpstr>
      <vt:lpstr>나눔고딕 ExtraBold</vt:lpstr>
      <vt:lpstr>나눔바른고딕 UltraLight</vt:lpstr>
      <vt:lpstr>나눔바른고딕 Light</vt:lpstr>
      <vt:lpstr>Calibri</vt:lpstr>
      <vt:lpstr>맑은 고딕</vt:lpstr>
      <vt:lpstr>Calibri Light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김자영</cp:lastModifiedBy>
  <cp:revision>148</cp:revision>
  <dcterms:created xsi:type="dcterms:W3CDTF">2014-12-18T04:01:36Z</dcterms:created>
  <dcterms:modified xsi:type="dcterms:W3CDTF">2016-05-18T14:30:33Z</dcterms:modified>
</cp:coreProperties>
</file>